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sldIdLst>
    <p:sldId id="257" r:id="rId2"/>
    <p:sldId id="466" r:id="rId3"/>
    <p:sldId id="468" r:id="rId4"/>
    <p:sldId id="469" r:id="rId5"/>
    <p:sldId id="471" r:id="rId6"/>
    <p:sldId id="472" r:id="rId7"/>
    <p:sldId id="520" r:id="rId8"/>
    <p:sldId id="521" r:id="rId9"/>
    <p:sldId id="522" r:id="rId10"/>
    <p:sldId id="523" r:id="rId11"/>
    <p:sldId id="524" r:id="rId12"/>
    <p:sldId id="525" r:id="rId13"/>
    <p:sldId id="526" r:id="rId14"/>
    <p:sldId id="313" r:id="rId15"/>
    <p:sldId id="314" r:id="rId16"/>
    <p:sldId id="315" r:id="rId17"/>
    <p:sldId id="527" r:id="rId18"/>
    <p:sldId id="528" r:id="rId19"/>
    <p:sldId id="529" r:id="rId20"/>
    <p:sldId id="530" r:id="rId21"/>
    <p:sldId id="531" r:id="rId22"/>
    <p:sldId id="532" r:id="rId23"/>
    <p:sldId id="533" r:id="rId24"/>
    <p:sldId id="539" r:id="rId25"/>
    <p:sldId id="534" r:id="rId26"/>
    <p:sldId id="540" r:id="rId27"/>
    <p:sldId id="432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518" r:id="rId42"/>
    <p:sldId id="514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433" r:id="rId51"/>
    <p:sldId id="434" r:id="rId52"/>
    <p:sldId id="555" r:id="rId5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2" autoAdjust="0"/>
    <p:restoredTop sz="94660"/>
  </p:normalViewPr>
  <p:slideViewPr>
    <p:cSldViewPr>
      <p:cViewPr varScale="1">
        <p:scale>
          <a:sx n="68" d="100"/>
          <a:sy n="68" d="100"/>
        </p:scale>
        <p:origin x="18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80EB5-BA0E-449C-B887-916C5B98AEF9}" type="datetimeFigureOut">
              <a:rPr lang="fr-FR" smtClean="0"/>
              <a:t>10/01/2021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664C0-34E7-4FDB-A78E-69E1BB6E3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33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664C0-34E7-4FDB-A78E-69E1BB6E32E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95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3CFEA-27C7-42A8-A514-7779551E341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7202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F120C-7E7F-4299-A461-B789099244F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3340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42113" y="188913"/>
            <a:ext cx="2170112" cy="593407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28600" y="188913"/>
            <a:ext cx="6361113" cy="593407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CC850-1220-47BD-930E-5171B3B0769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1460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B3FA2-9104-4102-9BFF-78B5DF230DB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3556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76D40-CD57-4CC8-98F4-222F5CDE735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853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600" y="1341438"/>
            <a:ext cx="4265613" cy="47815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6613" y="1341438"/>
            <a:ext cx="4265612" cy="47815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33752-FAE2-4EA8-B10C-E6827F7E7BD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6216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D07F8-49FF-4283-9309-941FFC89E6C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8664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68CB6-7053-41A5-BDD2-09FC7CFE9E2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9139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236296" y="211598"/>
            <a:ext cx="16435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D.U.T. M.M.I</a:t>
            </a:r>
          </a:p>
          <a:p>
            <a:pPr algn="ctr"/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</a:t>
            </a:r>
            <a:r>
              <a:rPr lang="fr-FR" sz="2000" b="1" baseline="300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ère</a:t>
            </a:r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Année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705358" y="719429"/>
            <a:ext cx="27143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S2 – Intégration Web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1A2AC7C-F3F4-4643-A29E-7C99A8F4F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20898"/>
            <a:ext cx="934735" cy="641807"/>
          </a:xfrm>
          <a:prstGeom prst="rect">
            <a:avLst/>
          </a:prstGeom>
        </p:spPr>
      </p:pic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5167702D-69A2-488A-8AA7-5A6578B2721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‹N°›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9BE7BD0-F888-4791-B86F-B9A1BE45C7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</p:spTree>
    <p:extLst>
      <p:ext uri="{BB962C8B-B14F-4D97-AF65-F5344CB8AC3E}">
        <p14:creationId xmlns:p14="http://schemas.microsoft.com/office/powerpoint/2010/main" val="121454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6E49C-C2C0-44C8-B22E-96251876B75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5012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0587F-1A6A-4D14-B4AB-2295989F45D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9400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/>
          <p:cNvSpPr txBox="1">
            <a:spLocks noChangeArrowheads="1"/>
          </p:cNvSpPr>
          <p:nvPr/>
        </p:nvSpPr>
        <p:spPr bwMode="auto">
          <a:xfrm>
            <a:off x="2743200" y="6369050"/>
            <a:ext cx="5257800" cy="336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r" defTabSz="449263" fontAlgn="base">
              <a:spcBef>
                <a:spcPts val="1000"/>
              </a:spcBef>
              <a:spcAft>
                <a:spcPct val="0"/>
              </a:spcAft>
              <a:buSzPct val="100000"/>
              <a:defRPr/>
            </a:pPr>
            <a:r>
              <a:rPr lang="fr-FR" altLang="fr-FR" sz="1600" b="1">
                <a:solidFill>
                  <a:srgbClr val="FFFFFF"/>
                </a:solidFill>
                <a:latin typeface="Verdana" panose="020B0604030504040204" pitchFamily="34" charset="0"/>
              </a:rPr>
              <a:t>Université Paul Sabatier - Toulouse 3</a:t>
            </a:r>
          </a:p>
        </p:txBody>
      </p:sp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0" y="6521450"/>
            <a:ext cx="7239000" cy="336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defTabSz="449263" fontAlgn="base">
              <a:spcBef>
                <a:spcPts val="1000"/>
              </a:spcBef>
              <a:spcAft>
                <a:spcPct val="0"/>
              </a:spcAft>
              <a:buSzPct val="100000"/>
              <a:defRPr/>
            </a:pPr>
            <a:r>
              <a:rPr lang="fr-FR" altLang="fr-FR" sz="900" i="1">
                <a:latin typeface="Tahoma" panose="020B0604030504040204" pitchFamily="34" charset="0"/>
              </a:rPr>
              <a:t>IUT A – Service Direction – 19 août 2004</a:t>
            </a:r>
            <a:r>
              <a:rPr lang="fr-FR" altLang="fr-FR" sz="1600" b="1">
                <a:latin typeface="Verdana" panose="020B0604030504040204" pitchFamily="34" charset="0"/>
              </a:rPr>
              <a:t>   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8788400" y="6629400"/>
            <a:ext cx="735013" cy="2317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fld id="{066625E7-5D91-4C77-B8E8-D933ED45CEBB}" type="slidenum">
              <a:rPr lang="fr-FR" altLang="fr-FR" sz="900" smtClean="0">
                <a:solidFill>
                  <a:srgbClr val="000000"/>
                </a:solidFill>
                <a:latin typeface="Tahoma" pitchFamily="34" charset="0"/>
              </a:rPr>
              <a:pPr defTabSz="449263" fontAlgn="base">
                <a:spcBef>
                  <a:spcPct val="0"/>
                </a:spcBef>
                <a:spcAft>
                  <a:spcPct val="0"/>
                </a:spcAft>
                <a:buSzPct val="100000"/>
                <a:defRPr/>
              </a:pPr>
              <a:t>‹N°›</a:t>
            </a:fld>
            <a:endParaRPr lang="fr-FR" altLang="fr-FR" sz="9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/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  <a:defRPr/>
            </a:pPr>
            <a:r>
              <a:rPr lang="fr-FR" altLang="fr-FR" sz="1800" b="1">
                <a:latin typeface="Arial Unicode MS" panose="020B0604020202020204" pitchFamily="34" charset="-128"/>
              </a:rPr>
              <a:t>                          </a:t>
            </a:r>
          </a:p>
        </p:txBody>
      </p: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6369050"/>
            <a:ext cx="9144000" cy="488950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altLang="fr-FR" sz="2400">
              <a:solidFill>
                <a:srgbClr val="FFFFFF"/>
              </a:solidFill>
              <a:latin typeface="Times New Roman" pitchFamily="18" charset="0"/>
              <a:ea typeface="Microsoft YaHei" pitchFamily="34" charset="-122"/>
            </a:endParaRPr>
          </a:p>
        </p:txBody>
      </p:sp>
      <p:sp>
        <p:nvSpPr>
          <p:cNvPr id="103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188913"/>
            <a:ext cx="714851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texte-titre</a:t>
            </a:r>
          </a:p>
        </p:txBody>
      </p:sp>
      <p:sp>
        <p:nvSpPr>
          <p:cNvPr id="103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41438"/>
            <a:ext cx="86836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  <a:p>
            <a:pPr lvl="4"/>
            <a:r>
              <a:rPr lang="en-GB" altLang="fr-FR"/>
              <a:t>Huitième niveau de plan</a:t>
            </a:r>
          </a:p>
          <a:p>
            <a:pPr lvl="4"/>
            <a:r>
              <a:rPr lang="en-GB" altLang="fr-FR"/>
              <a:t>Neuvième niveau de plan</a:t>
            </a:r>
          </a:p>
        </p:txBody>
      </p:sp>
      <p:sp>
        <p:nvSpPr>
          <p:cNvPr id="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942975" cy="361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2400">
              <a:latin typeface="Times New Roman" pitchFamily="18" charset="0"/>
              <a:ea typeface="Microsoft YaHei" pitchFamily="34" charset="-122"/>
            </a:endParaRPr>
          </a:p>
        </p:txBody>
      </p:sp>
      <p:sp>
        <p:nvSpPr>
          <p:cNvPr id="1034" name="Text Box 9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FR" altLang="fr-FR" sz="2400">
              <a:solidFill>
                <a:srgbClr val="FFFFFF"/>
              </a:solidFill>
              <a:latin typeface="Times New Roman" pitchFamily="18" charset="0"/>
              <a:ea typeface="Microsoft YaHei" pitchFamily="34" charset="-122"/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968375" cy="361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 defTabSz="449263" fontAlgn="base">
              <a:spcBef>
                <a:spcPct val="0"/>
              </a:spcBef>
              <a:spcAft>
                <a:spcPct val="0"/>
              </a:spcAft>
              <a:defRPr/>
            </a:pPr>
            <a:fld id="{E373CCAD-BF8D-43BE-A800-AE6FE1669187}" type="slidenum">
              <a:rPr lang="fr-FR" altLang="fr-FR" sz="2400">
                <a:latin typeface="Times New Roman" pitchFamily="18" charset="0"/>
                <a:ea typeface="Microsoft YaHei" pitchFamily="34" charset="-122"/>
              </a:rPr>
              <a:pPr defTabSz="4492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 altLang="fr-FR" sz="2400">
              <a:latin typeface="Times New Roman" pitchFamily="18" charset="0"/>
              <a:ea typeface="Microsoft YaHei" pitchFamily="34" charset="-122"/>
            </a:endParaRPr>
          </a:p>
        </p:txBody>
      </p:sp>
      <p:pic>
        <p:nvPicPr>
          <p:cNvPr id="1036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891" y="188913"/>
            <a:ext cx="1401217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7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6115050"/>
            <a:ext cx="13906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9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FFFF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ppalyzer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fr-fr/products/visual-studio-code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hyperlink" Target="https://sourceforge.net/projects/vscode-portabl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92" y="2276872"/>
            <a:ext cx="4719294" cy="32403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5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69BD4-6D01-437C-8E01-64B5AD293CCD}"/>
              </a:ext>
            </a:extLst>
          </p:cNvPr>
          <p:cNvSpPr/>
          <p:nvPr/>
        </p:nvSpPr>
        <p:spPr>
          <a:xfrm>
            <a:off x="2860553" y="1340768"/>
            <a:ext cx="2916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Rappel : Le langage html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9071BC-C4D4-48B0-9FCF-0FCC09786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802434"/>
            <a:ext cx="6138987" cy="41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BB745D8-2142-4D80-85C8-03591619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340768"/>
            <a:ext cx="7105650" cy="47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8DB3BEB-797B-4E54-AD7A-EF10CE9C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340768"/>
            <a:ext cx="66675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5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E79BCC-B00A-4D58-BF26-240F3A6B2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290637"/>
            <a:ext cx="7334250" cy="44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14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51913" y="1196752"/>
            <a:ext cx="18437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Les balises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3" y="1301310"/>
            <a:ext cx="3600450" cy="47720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87" y="1405165"/>
            <a:ext cx="2853663" cy="46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9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15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4" y="1196752"/>
            <a:ext cx="3808123" cy="5164776"/>
          </a:xfrm>
          <a:prstGeom prst="rect">
            <a:avLst/>
          </a:prstGeom>
        </p:spPr>
      </p:pic>
      <p:pic>
        <p:nvPicPr>
          <p:cNvPr id="13314" name="Picture 2" descr="G:\ANNEE 2018-2019 MMI\ANNEE 2018-2019\DUT MMI\HTML CSS AVANCE SEGUIER\balise semantique textuel2.p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10" y="1181837"/>
            <a:ext cx="3933825" cy="516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25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16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523"/>
            <a:ext cx="3635896" cy="516228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1210876"/>
            <a:ext cx="3133725" cy="49244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75" y="1189850"/>
            <a:ext cx="37814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4666CC-3296-4F68-A9CF-45F4F84C754E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F10F78-EB6F-4FD1-BD50-3A7140E1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3"/>
            <a:ext cx="8535369" cy="22979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2DA0E12-83FF-4B47-96EC-BD825557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812" y="4437126"/>
            <a:ext cx="8316926" cy="113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28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412FD5-99AD-4B30-BAD0-F11A65404165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A3F73-195E-4D1D-A051-3B315690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42" y="1685663"/>
            <a:ext cx="3292310" cy="460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740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29E6E4-BA50-4F72-B19A-F486E7396D2A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0F047-8D86-4F11-B6A3-3B9F3016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" y="1682497"/>
            <a:ext cx="8376624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98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idx="4294967295"/>
          </p:nvPr>
        </p:nvSpPr>
        <p:spPr>
          <a:xfrm>
            <a:off x="8028384" y="5393928"/>
            <a:ext cx="1386708" cy="938014"/>
          </a:xfrm>
        </p:spPr>
        <p:txBody>
          <a:bodyPr lIns="648000"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/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2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0481" y="1196752"/>
            <a:ext cx="77251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Programme Pédagogique National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2049473" y="1711442"/>
            <a:ext cx="54296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Métier du Multimédia et de l’Internet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F1A858-0B17-4C32-9FF8-ED79BF68C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2173107"/>
            <a:ext cx="6480720" cy="41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05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31BDA-EC30-44AC-A6B7-8376031C96A8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9524245-181E-4594-8BFC-B8308B64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658417"/>
            <a:ext cx="6000750" cy="383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22EE31E-3C72-436C-A559-735FCB4FEEBB}"/>
              </a:ext>
            </a:extLst>
          </p:cNvPr>
          <p:cNvSpPr/>
          <p:nvPr/>
        </p:nvSpPr>
        <p:spPr bwMode="auto">
          <a:xfrm>
            <a:off x="1115616" y="2852936"/>
            <a:ext cx="1512168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C8A4EBA-490B-4357-AD10-B35558EB5D5D}"/>
              </a:ext>
            </a:extLst>
          </p:cNvPr>
          <p:cNvSpPr/>
          <p:nvPr/>
        </p:nvSpPr>
        <p:spPr bwMode="auto">
          <a:xfrm>
            <a:off x="1264127" y="4174430"/>
            <a:ext cx="1512168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87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40FE0F-9BCE-48CB-B610-ADC05BE15B2E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F263E-F568-4B97-9665-7D5D1312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658418"/>
            <a:ext cx="7992888" cy="439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33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C87C91-FE03-48FC-B985-645E45D47CBF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A7986-9E27-4039-96E3-FF7F07B7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30426"/>
            <a:ext cx="8208911" cy="43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656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75CD8E-3E20-439D-9259-D4F40EE7D647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19A861-4840-458E-8B2F-21E3F4461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417"/>
            <a:ext cx="8316416" cy="45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358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09FBE6-3144-4398-A46A-33E7589339D8}"/>
              </a:ext>
            </a:extLst>
          </p:cNvPr>
          <p:cNvSpPr/>
          <p:nvPr/>
        </p:nvSpPr>
        <p:spPr>
          <a:xfrm>
            <a:off x="2776295" y="1196752"/>
            <a:ext cx="39950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Structure d’une page 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AEA46-342A-4B1E-8751-358E6E4D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58417"/>
            <a:ext cx="820891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26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5E22C57-1848-452C-AF73-072DDA8B8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564904"/>
            <a:ext cx="6568676" cy="29523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10B000-DF08-4E56-ADF7-C9DBACA9A63B}"/>
              </a:ext>
            </a:extLst>
          </p:cNvPr>
          <p:cNvSpPr/>
          <p:nvPr/>
        </p:nvSpPr>
        <p:spPr>
          <a:xfrm>
            <a:off x="20746" y="1556792"/>
            <a:ext cx="9147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Pour faire la création d’un site internet, Il  faut créer la maquette …</a:t>
            </a:r>
          </a:p>
        </p:txBody>
      </p:sp>
    </p:spTree>
    <p:extLst>
      <p:ext uri="{BB962C8B-B14F-4D97-AF65-F5344CB8AC3E}">
        <p14:creationId xmlns:p14="http://schemas.microsoft.com/office/powerpoint/2010/main" val="351494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362F6C-CF3E-4332-A282-1E5B473F8AA3}"/>
              </a:ext>
            </a:extLst>
          </p:cNvPr>
          <p:cNvSpPr/>
          <p:nvPr/>
        </p:nvSpPr>
        <p:spPr>
          <a:xfrm>
            <a:off x="0" y="1340768"/>
            <a:ext cx="9147339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Finalité : </a:t>
            </a:r>
          </a:p>
          <a:p>
            <a:pPr algn="ctr"/>
            <a:endParaRPr lang="fr-FR" sz="32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-Vous devrez créer et mettre en ligne votre C.V. de manière à ce qu’il soit responsive,</a:t>
            </a:r>
          </a:p>
          <a:p>
            <a:pPr algn="ctr"/>
            <a:endParaRPr lang="fr-FR" sz="32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Remise des C.V. originaux via Moodle</a:t>
            </a:r>
          </a:p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Au plus tard le vendredi 15 Janvier 2021</a:t>
            </a:r>
          </a:p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18h</a:t>
            </a:r>
          </a:p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Aucun retard accepté</a:t>
            </a:r>
          </a:p>
          <a:p>
            <a:pPr algn="ctr"/>
            <a:endParaRPr lang="fr-FR" sz="32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fr-FR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931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27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12646" y="2420888"/>
            <a:ext cx="577594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Aide sur </a:t>
            </a:r>
            <a:r>
              <a:rPr lang="fr-FR" sz="36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moodle</a:t>
            </a:r>
            <a:endParaRPr lang="fr-FR" sz="36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fr-FR" sz="36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Reprise des différents TD</a:t>
            </a:r>
          </a:p>
          <a:p>
            <a:pPr algn="ctr"/>
            <a:endParaRPr lang="fr-FR" sz="36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Exercices 7 à 13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</p:spTree>
    <p:extLst>
      <p:ext uri="{BB962C8B-B14F-4D97-AF65-F5344CB8AC3E}">
        <p14:creationId xmlns:p14="http://schemas.microsoft.com/office/powerpoint/2010/main" val="2116865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8752" y="1916832"/>
            <a:ext cx="5852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Reprise exemples C.S.S. :</a:t>
            </a:r>
          </a:p>
        </p:txBody>
      </p:sp>
    </p:spTree>
    <p:extLst>
      <p:ext uri="{BB962C8B-B14F-4D97-AF65-F5344CB8AC3E}">
        <p14:creationId xmlns:p14="http://schemas.microsoft.com/office/powerpoint/2010/main" val="305735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29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6458" y="1244232"/>
            <a:ext cx="42546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CSS border-radius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Property</a:t>
            </a:r>
            <a:endParaRPr lang="fr-FR" sz="24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" y="1705897"/>
            <a:ext cx="8226326" cy="445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32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3C8964-1187-42B6-9B94-5CB7B64CDEA3}"/>
              </a:ext>
            </a:extLst>
          </p:cNvPr>
          <p:cNvSpPr/>
          <p:nvPr/>
        </p:nvSpPr>
        <p:spPr>
          <a:xfrm>
            <a:off x="1750531" y="1600229"/>
            <a:ext cx="55964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Organisation du Module 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HTML-CSS Avancé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0D01457-C931-4BB5-A101-1C52787D47E4}"/>
              </a:ext>
            </a:extLst>
          </p:cNvPr>
          <p:cNvSpPr txBox="1"/>
          <p:nvPr/>
        </p:nvSpPr>
        <p:spPr>
          <a:xfrm>
            <a:off x="458497" y="2800558"/>
            <a:ext cx="8388424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2 T.D. (s2 et s3)</a:t>
            </a:r>
          </a:p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1 T.P. (s4)</a:t>
            </a:r>
          </a:p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1 T.P. (s5)</a:t>
            </a:r>
          </a:p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1 T.P. (s6)</a:t>
            </a:r>
          </a:p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1 T.P.(s10)</a:t>
            </a:r>
          </a:p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1 T.P.(s11)</a:t>
            </a:r>
          </a:p>
          <a:p>
            <a:pPr marL="685800" indent="-685800" algn="ctr" defTabSz="44926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1 T.P. (s18)</a:t>
            </a:r>
          </a:p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4000" dirty="0">
                <a:solidFill>
                  <a:srgbClr val="2D2DB9"/>
                </a:solidFill>
                <a:latin typeface="Times New Roman" pitchFamily="18" charset="0"/>
                <a:ea typeface="Microsoft YaHei" pitchFamily="34" charset="-122"/>
              </a:rPr>
              <a:t>Modalité de contrôle des connaissances </a:t>
            </a:r>
            <a:endParaRPr lang="fr-FR" sz="2800" dirty="0">
              <a:solidFill>
                <a:srgbClr val="FF0000"/>
              </a:solidFill>
              <a:latin typeface="Times New Roman" pitchFamily="18" charset="0"/>
              <a:ea typeface="Microsoft YaHei" pitchFamily="34" charset="-122"/>
            </a:endParaRPr>
          </a:p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ea typeface="Microsoft YaHei" pitchFamily="34" charset="-122"/>
              </a:rPr>
              <a:t>Remise CV codé en html et </a:t>
            </a:r>
            <a:r>
              <a:rPr lang="fr-FR" sz="1600" dirty="0" err="1">
                <a:solidFill>
                  <a:srgbClr val="FF0000"/>
                </a:solidFill>
                <a:latin typeface="Times New Roman" pitchFamily="18" charset="0"/>
                <a:ea typeface="Microsoft YaHei" pitchFamily="34" charset="-122"/>
              </a:rPr>
              <a:t>css</a:t>
            </a: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ea typeface="Microsoft YaHei" pitchFamily="34" charset="-122"/>
              </a:rPr>
              <a:t> (Responsive)</a:t>
            </a:r>
          </a:p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ea typeface="Microsoft YaHei" pitchFamily="34" charset="-122"/>
              </a:rPr>
              <a:t> Dimanche 9 mai – 18h – Aucun retard accordé,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18CC01-0490-4301-B6DE-4A08211CBE3B}"/>
              </a:ext>
            </a:extLst>
          </p:cNvPr>
          <p:cNvSpPr/>
          <p:nvPr/>
        </p:nvSpPr>
        <p:spPr>
          <a:xfrm>
            <a:off x="2856807" y="1266818"/>
            <a:ext cx="3591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Rappel organisation et objectif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2F207-6025-4EC1-8B75-727257A6B0E5}"/>
              </a:ext>
            </a:extLst>
          </p:cNvPr>
          <p:cNvSpPr/>
          <p:nvPr/>
        </p:nvSpPr>
        <p:spPr>
          <a:xfrm>
            <a:off x="6543142" y="3561905"/>
            <a:ext cx="159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TP 7 à TP 13 </a:t>
            </a:r>
            <a:endParaRPr lang="fr-FR" dirty="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304A6EE-296F-47BC-B969-5DF9B31BD639}"/>
              </a:ext>
            </a:extLst>
          </p:cNvPr>
          <p:cNvSpPr/>
          <p:nvPr/>
        </p:nvSpPr>
        <p:spPr bwMode="auto">
          <a:xfrm>
            <a:off x="6019800" y="3134503"/>
            <a:ext cx="496416" cy="1224136"/>
          </a:xfrm>
          <a:prstGeom prst="rightBrac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224CC8AB-DB98-457E-B3F3-16982F5DFA7A}"/>
              </a:ext>
            </a:extLst>
          </p:cNvPr>
          <p:cNvSpPr/>
          <p:nvPr/>
        </p:nvSpPr>
        <p:spPr bwMode="auto">
          <a:xfrm>
            <a:off x="6019800" y="4408293"/>
            <a:ext cx="496416" cy="526410"/>
          </a:xfrm>
          <a:prstGeom prst="rightBrac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4E005-9241-457D-82CA-4CCF97D41A2F}"/>
              </a:ext>
            </a:extLst>
          </p:cNvPr>
          <p:cNvSpPr/>
          <p:nvPr/>
        </p:nvSpPr>
        <p:spPr>
          <a:xfrm>
            <a:off x="6689577" y="4486832"/>
            <a:ext cx="1907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Réalisation C.V.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034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30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82236" y="1244232"/>
            <a:ext cx="27831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 border-image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5897"/>
            <a:ext cx="9036496" cy="38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638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31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5260" y="1244232"/>
            <a:ext cx="33970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Multiple Backgrounds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6" y="1740252"/>
            <a:ext cx="7688286" cy="435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316" y="2845931"/>
            <a:ext cx="5085842" cy="99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253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32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5260" y="1244232"/>
            <a:ext cx="33970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Multiple Backgrounds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05897"/>
            <a:ext cx="8064896" cy="43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81637"/>
            <a:ext cx="5301866" cy="104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841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33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00703" y="1244232"/>
            <a:ext cx="41462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Define</a:t>
            </a:r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Colors</a:t>
            </a:r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With</a:t>
            </a:r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Opacity</a:t>
            </a:r>
            <a:endParaRPr lang="fr-FR" sz="24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3" y="1732478"/>
            <a:ext cx="4545211" cy="447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28" y="4500860"/>
            <a:ext cx="5824411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59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34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59469" y="1244232"/>
            <a:ext cx="40286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Linear</a:t>
            </a:r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Gradient - Diagonal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6501025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428269"/>
            <a:ext cx="3305897" cy="93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112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35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7051" y="1244232"/>
            <a:ext cx="31935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CSS Shadow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Effects</a:t>
            </a:r>
            <a:endParaRPr lang="fr-FR" sz="24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41644"/>
            <a:ext cx="4248472" cy="169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88" y="2426063"/>
            <a:ext cx="1752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61048"/>
            <a:ext cx="4248472" cy="20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25" y="4661966"/>
            <a:ext cx="1819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367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36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84589" y="1244232"/>
            <a:ext cx="19784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box-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shadow</a:t>
            </a:r>
            <a:endParaRPr lang="fr-FR" sz="24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1" y="1819274"/>
            <a:ext cx="5546991" cy="384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57" y="3140968"/>
            <a:ext cx="2838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43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37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22686" y="1244232"/>
            <a:ext cx="23022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 transition 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" y="1889050"/>
            <a:ext cx="6178482" cy="341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6" y="1906390"/>
            <a:ext cx="3213696" cy="12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6" y="3204311"/>
            <a:ext cx="29908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527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38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29662" y="1244232"/>
            <a:ext cx="16882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Animation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7" y="1682174"/>
            <a:ext cx="4024735" cy="458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20" y="2060848"/>
            <a:ext cx="33337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572000" y="3428999"/>
            <a:ext cx="423705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 changements de couleurs</a:t>
            </a:r>
          </a:p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 4 s</a:t>
            </a:r>
          </a:p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red,yellow,blue</a:t>
            </a:r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et green</a:t>
            </a:r>
          </a:p>
        </p:txBody>
      </p:sp>
    </p:spTree>
    <p:extLst>
      <p:ext uri="{BB962C8B-B14F-4D97-AF65-F5344CB8AC3E}">
        <p14:creationId xmlns:p14="http://schemas.microsoft.com/office/powerpoint/2010/main" val="4125414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39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1854" y="1244232"/>
            <a:ext cx="27638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Rounded Buttons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15" y="6415801"/>
            <a:ext cx="2681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accent2">
                    <a:lumMod val="75000"/>
                  </a:schemeClr>
                </a:solidFill>
              </a:rPr>
              <a:t>Source : https://www.w3schools.com/css/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0438"/>
            <a:ext cx="39814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94617"/>
            <a:ext cx="4106231" cy="113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17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4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0470" y="1196752"/>
            <a:ext cx="21852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Objectif :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16516" y="3328908"/>
            <a:ext cx="611096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fr-FR" sz="24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Mise en place de la page html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Utilisation du CSS avancé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Mise en ligne du site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Vérification du site sur le consortium w3c</a:t>
            </a:r>
          </a:p>
          <a:p>
            <a:pPr algn="ctr"/>
            <a:r>
              <a:rPr lang="fr-FR" sz="24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(en html et </a:t>
            </a:r>
            <a:r>
              <a:rPr lang="fr-FR" sz="2400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css</a:t>
            </a:r>
            <a:r>
              <a:rPr lang="fr-FR" sz="24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marL="342900" indent="-342900" algn="ctr">
              <a:buFontTx/>
              <a:buChar char="-"/>
            </a:pPr>
            <a:endParaRPr lang="fr-FR" sz="2400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9450" y="1873493"/>
            <a:ext cx="55451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Utilisation du html5 – css3</a:t>
            </a:r>
          </a:p>
          <a:p>
            <a:pPr algn="ctr"/>
            <a:r>
              <a:rPr lang="fr-FR" sz="3600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Connaissance du langage</a:t>
            </a:r>
          </a:p>
        </p:txBody>
      </p:sp>
    </p:spTree>
    <p:extLst>
      <p:ext uri="{BB962C8B-B14F-4D97-AF65-F5344CB8AC3E}">
        <p14:creationId xmlns:p14="http://schemas.microsoft.com/office/powerpoint/2010/main" val="1586225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40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24203" y="1244232"/>
            <a:ext cx="40991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flex</a:t>
            </a:r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-direction </a:t>
            </a:r>
            <a:r>
              <a:rPr lang="fr-FR" sz="24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Property</a:t>
            </a:r>
            <a:endParaRPr lang="fr-FR" sz="24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" y="1812528"/>
            <a:ext cx="6106110" cy="413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03" y="2132856"/>
            <a:ext cx="64103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149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41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21555" y="836712"/>
            <a:ext cx="9144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360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R="82410" algn="ctr"/>
            <a:r>
              <a:rPr lang="fr-FR" sz="3600" dirty="0">
                <a:solidFill>
                  <a:schemeClr val="accent2"/>
                </a:solidFill>
                <a:latin typeface="Arial" panose="020B0604020202020204" pitchFamily="34" charset="0"/>
              </a:rPr>
              <a:t>Pour mieux comprendre comment sont codés les sites …</a:t>
            </a:r>
          </a:p>
          <a:p>
            <a:pPr marR="82410" algn="ctr"/>
            <a:endParaRPr lang="fr-FR" sz="360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R="82410" algn="ctr"/>
            <a:r>
              <a:rPr lang="fr-FR" sz="3600" dirty="0">
                <a:solidFill>
                  <a:schemeClr val="accent2"/>
                </a:solidFill>
                <a:latin typeface="Arial" panose="020B0604020202020204" pitchFamily="34" charset="0"/>
              </a:rPr>
              <a:t>TOUCHE CTRL + U</a:t>
            </a:r>
          </a:p>
          <a:p>
            <a:pPr marR="82410"/>
            <a:r>
              <a:rPr lang="fr-FR" sz="24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7" y="3645024"/>
            <a:ext cx="2282956" cy="25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6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42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052736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360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R="82410" algn="ctr"/>
            <a:r>
              <a:rPr lang="fr-FR" sz="3600" dirty="0">
                <a:solidFill>
                  <a:schemeClr val="accent2"/>
                </a:solidFill>
                <a:latin typeface="Arial" panose="020B0604020202020204" pitchFamily="34" charset="0"/>
              </a:rPr>
              <a:t>Pour savoir avec quelle méthode le site a été construit … </a:t>
            </a:r>
          </a:p>
          <a:p>
            <a:pPr marR="82410" algn="ctr"/>
            <a:r>
              <a:rPr lang="fr-FR" sz="3600" dirty="0">
                <a:solidFill>
                  <a:schemeClr val="accent2"/>
                </a:solidFill>
                <a:latin typeface="Arial" panose="020B0604020202020204" pitchFamily="34" charset="0"/>
              </a:rPr>
              <a:t>( Code «  en dur », CMS, </a:t>
            </a:r>
            <a:r>
              <a:rPr lang="fr-FR" sz="3600" dirty="0" err="1">
                <a:solidFill>
                  <a:schemeClr val="accent2"/>
                </a:solidFill>
                <a:latin typeface="Arial" panose="020B0604020202020204" pitchFamily="34" charset="0"/>
              </a:rPr>
              <a:t>Bootstrap</a:t>
            </a:r>
            <a:r>
              <a:rPr lang="fr-FR" sz="3600" dirty="0">
                <a:solidFill>
                  <a:schemeClr val="accent2"/>
                </a:solidFill>
                <a:latin typeface="Arial" panose="020B0604020202020204" pitchFamily="34" charset="0"/>
              </a:rPr>
              <a:t>, </a:t>
            </a:r>
            <a:r>
              <a:rPr lang="fr-FR" sz="3600" dirty="0" err="1">
                <a:solidFill>
                  <a:schemeClr val="accent2"/>
                </a:solidFill>
                <a:latin typeface="Arial" panose="020B0604020202020204" pitchFamily="34" charset="0"/>
              </a:rPr>
              <a:t>php</a:t>
            </a:r>
            <a:r>
              <a:rPr lang="fr-FR" sz="3600" dirty="0">
                <a:solidFill>
                  <a:schemeClr val="accent2"/>
                </a:solidFill>
                <a:latin typeface="Arial" panose="020B0604020202020204" pitchFamily="34" charset="0"/>
              </a:rPr>
              <a:t> )</a:t>
            </a:r>
          </a:p>
          <a:p>
            <a:pPr marR="82410"/>
            <a:r>
              <a:rPr lang="fr-FR" sz="24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8428" y="3244334"/>
            <a:ext cx="314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https://www.wappalyzer.com/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963682"/>
            <a:ext cx="3888432" cy="189925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51520" y="3703540"/>
            <a:ext cx="7797760" cy="2601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25" y="3700890"/>
            <a:ext cx="2532010" cy="22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8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06C5C8-21E5-41C3-BEAC-6640A29B3010}"/>
              </a:ext>
            </a:extLst>
          </p:cNvPr>
          <p:cNvSpPr/>
          <p:nvPr/>
        </p:nvSpPr>
        <p:spPr>
          <a:xfrm>
            <a:off x="2286000" y="12687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Arial" panose="020B0604020202020204" pitchFamily="34" charset="0"/>
              </a:rPr>
              <a:t>Les media </a:t>
            </a:r>
            <a:r>
              <a:rPr lang="fr-FR" sz="2400" dirty="0" err="1">
                <a:solidFill>
                  <a:schemeClr val="accent2"/>
                </a:solidFill>
                <a:latin typeface="Arial" panose="020B0604020202020204" pitchFamily="34" charset="0"/>
              </a:rPr>
              <a:t>Queries</a:t>
            </a:r>
            <a:r>
              <a:rPr lang="fr-FR" sz="2400" dirty="0">
                <a:solidFill>
                  <a:schemeClr val="accent2"/>
                </a:solidFill>
                <a:latin typeface="Arial" panose="020B0604020202020204" pitchFamily="34" charset="0"/>
              </a:rPr>
              <a:t> css3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9D3CE8-CB98-4A27-8A79-154BDED2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2" y="1730425"/>
            <a:ext cx="8964276" cy="458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7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8F1493-CCD8-444A-B1FC-FCBF2D18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7560840" cy="49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7D76DD-91DB-4CE1-AA59-ACD3466E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3" y="1842866"/>
            <a:ext cx="8869013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7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7FE2CC7-33EE-400C-8B85-D2545A73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5" y="1638050"/>
            <a:ext cx="877374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81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59C0935-B5CF-4166-A297-18B4D640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5" y="1340768"/>
            <a:ext cx="898332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62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3B96371-5445-4384-A02C-B5F57D48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" y="2190577"/>
            <a:ext cx="903096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12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56774-F283-475F-BA55-52644E365CC9}"/>
              </a:ext>
            </a:extLst>
          </p:cNvPr>
          <p:cNvSpPr/>
          <p:nvPr/>
        </p:nvSpPr>
        <p:spPr>
          <a:xfrm>
            <a:off x="611560" y="1628800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https://www.w3.org/TR/CSS21/media.html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51607E-2114-40D3-86C9-54A120D2AAFF}"/>
              </a:ext>
            </a:extLst>
          </p:cNvPr>
          <p:cNvSpPr/>
          <p:nvPr/>
        </p:nvSpPr>
        <p:spPr>
          <a:xfrm>
            <a:off x="584684" y="234888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https://www.alsacreations.com/article/lire/930-css3-media-queries.html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C1430C-DABF-4265-AE0C-2A69939BF4FB}"/>
              </a:ext>
            </a:extLst>
          </p:cNvPr>
          <p:cNvSpPr/>
          <p:nvPr/>
        </p:nvSpPr>
        <p:spPr>
          <a:xfrm>
            <a:off x="628749" y="306896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https://www.w3schools.com/css/css3_mediaqueries.asp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9B0F3F-D3BB-4854-92A1-285E43155C72}"/>
              </a:ext>
            </a:extLst>
          </p:cNvPr>
          <p:cNvSpPr/>
          <p:nvPr/>
        </p:nvSpPr>
        <p:spPr>
          <a:xfrm>
            <a:off x="628748" y="3789040"/>
            <a:ext cx="8263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https://openclassrooms.com/fr/courses/1603881-apprenez-a-creer-votre-site-web-avec-html5-et-css3/1607616-utilisez-le-responsive-design-avec-les-media-queries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6894F1-9D54-43DB-857C-4B76168D406F}"/>
              </a:ext>
            </a:extLst>
          </p:cNvPr>
          <p:cNvSpPr/>
          <p:nvPr/>
        </p:nvSpPr>
        <p:spPr>
          <a:xfrm>
            <a:off x="600966" y="5063118"/>
            <a:ext cx="8982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https://www.pierre-giraud.com/html-css-apprendre-coder-cours/media-queries-responsive-design/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3180E-345F-411C-8360-AF0E39E6E75B}"/>
              </a:ext>
            </a:extLst>
          </p:cNvPr>
          <p:cNvSpPr/>
          <p:nvPr/>
        </p:nvSpPr>
        <p:spPr>
          <a:xfrm>
            <a:off x="3457880" y="1250063"/>
            <a:ext cx="25619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Sources - aides:</a:t>
            </a:r>
          </a:p>
        </p:txBody>
      </p:sp>
    </p:spTree>
    <p:extLst>
      <p:ext uri="{BB962C8B-B14F-4D97-AF65-F5344CB8AC3E}">
        <p14:creationId xmlns:p14="http://schemas.microsoft.com/office/powerpoint/2010/main" val="74986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5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2414295"/>
            <a:ext cx="87849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2800" b="1" dirty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</a:rPr>
              <a:t>Vous devez être capable de concevoir une ou plusieurs pages web en suivant la philosophie </a:t>
            </a:r>
          </a:p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000" b="1" dirty="0">
              <a:solidFill>
                <a:schemeClr val="accent6"/>
              </a:solidFill>
              <a:latin typeface="Times New Roman" pitchFamily="18" charset="0"/>
              <a:ea typeface="Microsoft YaHei" pitchFamily="34" charset="-122"/>
            </a:endParaRPr>
          </a:p>
          <a:p>
            <a:pPr algn="ctr" defTabSz="44926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2800" b="1" dirty="0">
                <a:solidFill>
                  <a:schemeClr val="accent6"/>
                </a:solidFill>
                <a:latin typeface="Times New Roman" pitchFamily="18" charset="0"/>
                <a:ea typeface="Microsoft YaHei" pitchFamily="34" charset="-122"/>
              </a:rPr>
              <a:t>du standard HTML5 spécifié par le W3C 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20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50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1521" y="1768375"/>
            <a:ext cx="813690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images et icones gratuits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&gt; https://www.pexels.com/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&gt; https://pixabay.com/fr/ 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http://backgroundcheckall.com/tarpaulin-background-for-graduation-4/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&gt; https://unsplash.com/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http://commons.wikimedia.org/wiki/Accueil : bibliothèque d'images libres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http://www.flickr.com/creativecommons/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Ou sur des sites qui fournissent des icônes :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&gt; https://www.flaticon.com/ 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&gt; https://www.freepik.com/</a:t>
            </a:r>
          </a:p>
          <a:p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0426" y="1711728"/>
            <a:ext cx="21267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Webographie</a:t>
            </a:r>
          </a:p>
        </p:txBody>
      </p:sp>
    </p:spTree>
    <p:extLst>
      <p:ext uri="{BB962C8B-B14F-4D97-AF65-F5344CB8AC3E}">
        <p14:creationId xmlns:p14="http://schemas.microsoft.com/office/powerpoint/2010/main" val="965910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51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1521" y="1768375"/>
            <a:ext cx="8136904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Textes : 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http://www.1001fonts.fr/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https://www.1001freefonts.com/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Codes couleurs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http://www.espace2001.com/espace/couleurs.php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http://www.colorschemer.com/online.html : Sélecteur de couleurs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http://colorblender.com/ : </a:t>
            </a:r>
            <a:r>
              <a:rPr lang="fr-FR" sz="1600" dirty="0" err="1">
                <a:solidFill>
                  <a:schemeClr val="accent2">
                    <a:lumMod val="75000"/>
                  </a:schemeClr>
                </a:solidFill>
              </a:rPr>
              <a:t>Color</a:t>
            </a:r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 Blender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http://www.colourlovers.com/ : Site coopératif de palettes de couleur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http://www.visibone.com/popups/ : pour avoir sous la main les couleurs utilisables dans vos page web et leur code associé, cliquez sur le bouton "</a:t>
            </a:r>
            <a:r>
              <a:rPr lang="fr-FR" sz="1600" dirty="0" err="1">
                <a:solidFill>
                  <a:schemeClr val="accent2">
                    <a:lumMod val="75000"/>
                  </a:schemeClr>
                </a:solidFill>
              </a:rPr>
              <a:t>Hex</a:t>
            </a:r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2">
                    <a:lumMod val="75000"/>
                  </a:schemeClr>
                </a:solidFill>
              </a:rPr>
              <a:t>Color</a:t>
            </a:r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accent2">
                    <a:lumMod val="75000"/>
                  </a:schemeClr>
                </a:solidFill>
              </a:rPr>
              <a:t>Popup</a:t>
            </a:r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", vous obtenez une palette de couleur dans une nouvelle fenêtre de votre navigateur.</a:t>
            </a:r>
          </a:p>
          <a:p>
            <a:r>
              <a:rPr lang="fr-FR" sz="1600" dirty="0">
                <a:solidFill>
                  <a:schemeClr val="accent2">
                    <a:lumMod val="75000"/>
                  </a:schemeClr>
                </a:solidFill>
              </a:rPr>
              <a:t>•	http://kuler.adobe.com</a:t>
            </a:r>
          </a:p>
          <a:p>
            <a:endParaRPr lang="fr-FR" sz="1600" dirty="0">
              <a:solidFill>
                <a:schemeClr val="accent2"/>
              </a:solidFill>
            </a:endParaRPr>
          </a:p>
          <a:p>
            <a:r>
              <a:rPr lang="fr-FR" sz="1600" dirty="0">
                <a:solidFill>
                  <a:schemeClr val="accent2"/>
                </a:solidFill>
              </a:rPr>
              <a:t>https://tutowebdesign.com/css</a:t>
            </a:r>
          </a:p>
          <a:p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0426" y="1711728"/>
            <a:ext cx="21267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Webographie</a:t>
            </a:r>
          </a:p>
        </p:txBody>
      </p:sp>
    </p:spTree>
    <p:extLst>
      <p:ext uri="{BB962C8B-B14F-4D97-AF65-F5344CB8AC3E}">
        <p14:creationId xmlns:p14="http://schemas.microsoft.com/office/powerpoint/2010/main" val="883473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E08479-A871-427E-A233-941C92A33229}"/>
              </a:ext>
            </a:extLst>
          </p:cNvPr>
          <p:cNvSpPr/>
          <p:nvPr/>
        </p:nvSpPr>
        <p:spPr>
          <a:xfrm>
            <a:off x="2843808" y="2998138"/>
            <a:ext cx="39789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62205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icrosoft YaHei" pitchFamily="34" charset="-122"/>
              </a:defRPr>
            </a:lvl9pPr>
          </a:lstStyle>
          <a:p>
            <a:pPr algn="ctr" defTabSz="44926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z="1100" i="1">
                <a:solidFill>
                  <a:srgbClr val="FFFFFF"/>
                </a:solidFill>
                <a:latin typeface="Arial" charset="0"/>
              </a:rPr>
              <a:t>Vincent SEGUIER – IUT Paul Sabatier</a:t>
            </a:r>
          </a:p>
        </p:txBody>
      </p:sp>
      <p:sp>
        <p:nvSpPr>
          <p:cNvPr id="7" name="Espace réservé du numéro de diapositive 4"/>
          <p:cNvSpPr txBox="1">
            <a:spLocks/>
          </p:cNvSpPr>
          <p:nvPr/>
        </p:nvSpPr>
        <p:spPr bwMode="auto">
          <a:xfrm>
            <a:off x="8028384" y="5393928"/>
            <a:ext cx="1386708" cy="9380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48000" tIns="46800" rIns="90000" bIns="46800" numCol="1" anchor="ctr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 extrusionH="57150">
              <a:bevelT w="12700" h="82550"/>
              <a:extrusionClr>
                <a:srgbClr val="002060"/>
              </a:extrusionClr>
            </a:sp3d>
          </a:bodyPr>
          <a:lstStyle>
            <a:defPPr>
              <a:defRPr lang="fr-FR"/>
            </a:defPPr>
            <a:lvl1pPr marL="0" algn="l" defTabSz="914400" rtl="0" eaLnBrk="1" latinLnBrk="0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B9963AD-68A0-4161-8A1A-A52483EEB60B}" type="slidenum">
              <a:rPr lang="fr-FR" altLang="fr-FR" smtClean="0">
                <a:ln w="25400"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990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schemeClr val="accent2">
                      <a:alpha val="40000"/>
                    </a:schemeClr>
                  </a:outerShdw>
                </a:effectLst>
              </a:rPr>
              <a:pPr>
                <a:defRPr/>
              </a:pPr>
              <a:t>6</a:t>
            </a:fld>
            <a:endParaRPr lang="fr-FR" altLang="fr-FR" dirty="0">
              <a:ln w="25400"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990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schemeClr val="accent2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3647" y="1338620"/>
            <a:ext cx="3903633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Mais aussi en 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correspondance 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avec le :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World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Wide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Web</a:t>
            </a:r>
          </a:p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Consortium</a:t>
            </a:r>
          </a:p>
          <a:p>
            <a:pPr algn="ctr"/>
            <a:endParaRPr lang="fr-FR" sz="36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8" y="1247822"/>
            <a:ext cx="2800672" cy="50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87" y="5279392"/>
            <a:ext cx="1488752" cy="89199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0" y="38654"/>
            <a:ext cx="934735" cy="6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0A565F-EAB6-4270-8265-6D1000503E8B}"/>
              </a:ext>
            </a:extLst>
          </p:cNvPr>
          <p:cNvSpPr/>
          <p:nvPr/>
        </p:nvSpPr>
        <p:spPr>
          <a:xfrm>
            <a:off x="2104668" y="1319495"/>
            <a:ext cx="49810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http://validator.w3.org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13E06F-04F2-4385-B48A-2F6229939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89" y="2060848"/>
            <a:ext cx="5181800" cy="14446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B914CC-7846-40C2-AA49-FA84F7E2495D}"/>
              </a:ext>
            </a:extLst>
          </p:cNvPr>
          <p:cNvSpPr/>
          <p:nvPr/>
        </p:nvSpPr>
        <p:spPr>
          <a:xfrm>
            <a:off x="636347" y="3505543"/>
            <a:ext cx="81184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https://jigsaw.w3.org/css-validator/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F7B077-2B8D-4C6F-9F2F-7AF65C89F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460048"/>
            <a:ext cx="5227712" cy="1577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FC880B-96C4-4B8C-8BA9-7600C981AC66}"/>
              </a:ext>
            </a:extLst>
          </p:cNvPr>
          <p:cNvSpPr/>
          <p:nvPr/>
        </p:nvSpPr>
        <p:spPr>
          <a:xfrm>
            <a:off x="2265918" y="6004968"/>
            <a:ext cx="46121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« Un seul web partout et pour tous »</a:t>
            </a:r>
          </a:p>
        </p:txBody>
      </p:sp>
    </p:spTree>
    <p:extLst>
      <p:ext uri="{BB962C8B-B14F-4D97-AF65-F5344CB8AC3E}">
        <p14:creationId xmlns:p14="http://schemas.microsoft.com/office/powerpoint/2010/main" val="75926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5DFAD2-A84A-4A34-9B0A-8D25B713CBD7}"/>
              </a:ext>
            </a:extLst>
          </p:cNvPr>
          <p:cNvSpPr/>
          <p:nvPr/>
        </p:nvSpPr>
        <p:spPr>
          <a:xfrm>
            <a:off x="467544" y="1268760"/>
            <a:ext cx="8391353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Utilisation de l’éditeur de texte :</a:t>
            </a:r>
          </a:p>
          <a:p>
            <a:pPr algn="ctr"/>
            <a:r>
              <a:rPr lang="fr-FR" sz="2800" b="1" i="1" u="sng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Visual Studio Code</a:t>
            </a:r>
            <a:r>
              <a:rPr lang="fr-FR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est imposé</a:t>
            </a:r>
          </a:p>
          <a:p>
            <a:pPr algn="ctr"/>
            <a:r>
              <a:rPr lang="fr-FR" sz="28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Utilisation de la version portable si nécessaire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C0FD05-EABD-4DE4-AF1A-25CF25269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2" y="2996952"/>
            <a:ext cx="1969393" cy="1961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54CE97-6A8B-4BED-8791-81E739947424}"/>
              </a:ext>
            </a:extLst>
          </p:cNvPr>
          <p:cNvSpPr/>
          <p:nvPr/>
        </p:nvSpPr>
        <p:spPr>
          <a:xfrm>
            <a:off x="-236212" y="5231993"/>
            <a:ext cx="9377833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3"/>
              </a:rPr>
              <a:t>https://azure.microsoft.com/fr-fr/products/visual-studio-code</a:t>
            </a:r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3"/>
              </a:rPr>
              <a:t>/</a:t>
            </a:r>
            <a:endParaRPr lang="fr-FR" sz="36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fr-FR" sz="20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hlinkClick r:id="rId4"/>
              </a:rPr>
              <a:t>https://sourceforge.net/projects/vscode-portable/</a:t>
            </a:r>
            <a:endParaRPr lang="fr-FR" sz="20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fr-FR" sz="20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8B68EE-19A7-472C-8F0E-14D0E051E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29" y="2896654"/>
            <a:ext cx="5609845" cy="23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FEB222-D906-474F-A633-52827AFA80CA}"/>
              </a:ext>
            </a:extLst>
          </p:cNvPr>
          <p:cNvSpPr/>
          <p:nvPr/>
        </p:nvSpPr>
        <p:spPr>
          <a:xfrm>
            <a:off x="1403648" y="1248255"/>
            <a:ext cx="82425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Site en ligne, via </a:t>
            </a:r>
            <a:r>
              <a:rPr lang="fr-FR" sz="3600" b="1" dirty="0" err="1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FileZilla</a:t>
            </a:r>
            <a:r>
              <a:rPr lang="fr-FR" sz="3600" b="1" dirty="0">
                <a:ln w="1905"/>
                <a:gradFill>
                  <a:gsLst>
                    <a:gs pos="0">
                      <a:srgbClr val="2D2DB9">
                        <a:shade val="20000"/>
                        <a:satMod val="200000"/>
                      </a:srgbClr>
                    </a:gs>
                    <a:gs pos="78000">
                      <a:srgbClr val="2D2DB9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2D2DB9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Client</a:t>
            </a:r>
          </a:p>
          <a:p>
            <a:pPr algn="ctr"/>
            <a:endParaRPr lang="fr-FR" sz="3600" b="1" dirty="0">
              <a:ln w="1905"/>
              <a:gradFill>
                <a:gsLst>
                  <a:gs pos="0">
                    <a:srgbClr val="2D2DB9">
                      <a:shade val="20000"/>
                      <a:satMod val="200000"/>
                    </a:srgbClr>
                  </a:gs>
                  <a:gs pos="78000">
                    <a:srgbClr val="2D2DB9">
                      <a:tint val="90000"/>
                      <a:shade val="89000"/>
                      <a:satMod val="220000"/>
                    </a:srgbClr>
                  </a:gs>
                  <a:gs pos="100000">
                    <a:srgbClr val="2D2DB9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A0B4F8-8FF1-4BF6-B03B-1E44818DD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356072"/>
            <a:ext cx="984696" cy="9846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B4082F-D25C-4056-82A0-E0FBAC6D4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06981"/>
            <a:ext cx="7560840" cy="30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8030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hèm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fr-F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fr-F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27657</TotalTime>
  <Words>1127</Words>
  <Application>Microsoft Office PowerPoint</Application>
  <PresentationFormat>Affichage à l'écran (4:3)</PresentationFormat>
  <Paragraphs>191</Paragraphs>
  <Slides>52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Arial Unicode MS</vt:lpstr>
      <vt:lpstr>Microsoft YaHei</vt:lpstr>
      <vt:lpstr>Arial</vt:lpstr>
      <vt:lpstr>Calibri</vt:lpstr>
      <vt:lpstr>Tahoma</vt:lpstr>
      <vt:lpstr>Times New Roman</vt:lpstr>
      <vt:lpstr>Verdana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</dc:creator>
  <cp:lastModifiedBy>Vincent Seguier</cp:lastModifiedBy>
  <cp:revision>238</cp:revision>
  <dcterms:created xsi:type="dcterms:W3CDTF">2018-09-18T16:31:26Z</dcterms:created>
  <dcterms:modified xsi:type="dcterms:W3CDTF">2021-01-11T10:47:39Z</dcterms:modified>
</cp:coreProperties>
</file>